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8AF83-81CC-4716-A65D-F975C0DD0CDD}" type="datetimeFigureOut">
              <a:rPr lang="nl-NL" smtClean="0"/>
              <a:t>4-12-2016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21932-A73C-43B5-940C-8640B6A3280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172-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21932-A73C-43B5-940C-8640B6A32803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1720 = 1600 + 50 +</a:t>
            </a:r>
            <a:r>
              <a:rPr lang="nl-NL" baseline="0" dirty="0" smtClean="0"/>
              <a:t> (</a:t>
            </a:r>
            <a:r>
              <a:rPr lang="nl-NL" dirty="0" smtClean="0"/>
              <a:t>2,50 x aantal</a:t>
            </a:r>
            <a:r>
              <a:rPr lang="nl-NL" baseline="0" dirty="0" smtClean="0"/>
              <a:t> personen) 1720 – 1650 = 70 euro = 2,50  x aantal personen =  70: 2,50 = 28 personen Hoe vaak gaat 2,50 in 70 euro? 28X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21932-A73C-43B5-940C-8640B6A32803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21932-A73C-43B5-940C-8640B6A32803}" type="slidenum">
              <a:rPr lang="nl-NL" smtClean="0"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14807-A2CA-4103-BE8F-0294DFB73C79}" type="datetimeFigureOut">
              <a:rPr lang="nl-NL" smtClean="0"/>
              <a:pPr/>
              <a:t>4-12-2016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5A17F-71DB-4748-8526-8308D81185F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woordformules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44917"/>
            <a:ext cx="8229600" cy="323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woordformule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800" dirty="0" smtClean="0"/>
              <a:t>PRIJS = vaste kosten + extra kosten x aantal personen </a:t>
            </a:r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Haal eerst de vaste kosten aan beide kanten van de = eraf</a:t>
            </a:r>
          </a:p>
          <a:p>
            <a:pPr>
              <a:buNone/>
            </a:pPr>
            <a:endParaRPr lang="nl-NL" sz="2800" dirty="0" smtClean="0"/>
          </a:p>
          <a:p>
            <a:pPr>
              <a:buNone/>
            </a:pPr>
            <a:r>
              <a:rPr lang="nl-NL" sz="2800" dirty="0" smtClean="0"/>
              <a:t>Deel daarna beide kanten door de extra </a:t>
            </a:r>
            <a:r>
              <a:rPr lang="nl-NL" sz="2800" dirty="0" smtClean="0"/>
              <a:t>kosten</a:t>
            </a:r>
          </a:p>
          <a:p>
            <a:pPr>
              <a:buNone/>
            </a:pPr>
            <a:r>
              <a:rPr lang="nl-NL" sz="2800" dirty="0" smtClean="0"/>
              <a:t>Dan weet je het aantal personen</a:t>
            </a:r>
            <a:r>
              <a:rPr lang="nl-NL" sz="2800" dirty="0" smtClean="0"/>
              <a:t> </a:t>
            </a:r>
            <a:endParaRPr lang="nl-N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Woordformules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9425" y="2471738"/>
            <a:ext cx="31051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1447800" y="4419600"/>
            <a:ext cx="63285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 bord = 3 cm </a:t>
            </a:r>
          </a:p>
          <a:p>
            <a:r>
              <a:rPr lang="nl-NL" dirty="0" smtClean="0"/>
              <a:t>2 borden = 5 cm </a:t>
            </a:r>
          </a:p>
          <a:p>
            <a:r>
              <a:rPr lang="nl-NL" dirty="0" smtClean="0"/>
              <a:t>Met hoeveel cm groeit de stapel als je er een bord aan toevoegt?</a:t>
            </a:r>
          </a:p>
          <a:p>
            <a:endParaRPr lang="nl-NL" dirty="0" smtClean="0"/>
          </a:p>
          <a:p>
            <a:r>
              <a:rPr lang="nl-NL" dirty="0" smtClean="0"/>
              <a:t>Welke woordformule kun je hier bij bedenken?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/>
              <a:t>Je begint de woordformule met een stapel kommen dus niet met 1 losse kom </a:t>
            </a:r>
          </a:p>
          <a:p>
            <a:r>
              <a:rPr lang="nl-NL" sz="2000" dirty="0" smtClean="0">
                <a:solidFill>
                  <a:srgbClr val="FF0000"/>
                </a:solidFill>
              </a:rPr>
              <a:t>Je begint met het verschil in cm wanneer je een schotel erbij doet </a:t>
            </a:r>
          </a:p>
          <a:p>
            <a:r>
              <a:rPr lang="nl-NL" sz="2000" dirty="0" smtClean="0">
                <a:solidFill>
                  <a:srgbClr val="00B050"/>
                </a:solidFill>
              </a:rPr>
              <a:t>Je haalt er 1 kom af omdat dit de 1</a:t>
            </a:r>
            <a:r>
              <a:rPr lang="nl-NL" sz="2000" baseline="30000" dirty="0" smtClean="0">
                <a:solidFill>
                  <a:srgbClr val="00B050"/>
                </a:solidFill>
              </a:rPr>
              <a:t>e</a:t>
            </a:r>
            <a:r>
              <a:rPr lang="nl-NL" sz="2000" dirty="0" smtClean="0">
                <a:solidFill>
                  <a:srgbClr val="00B050"/>
                </a:solidFill>
              </a:rPr>
              <a:t> kom is die geen extra 2 cm erbij krijgt want deze kom is nog geen onderdeel van een stapel kommen</a:t>
            </a:r>
          </a:p>
          <a:p>
            <a:r>
              <a:rPr lang="nl-NL" sz="2000" dirty="0" smtClean="0">
                <a:solidFill>
                  <a:srgbClr val="0070C0"/>
                </a:solidFill>
              </a:rPr>
              <a:t>Die ene eerste kom tel je aan het eind van de woordformule er nog bij op</a:t>
            </a:r>
            <a:r>
              <a:rPr lang="nl-NL" sz="2000" dirty="0" smtClean="0">
                <a:solidFill>
                  <a:srgbClr val="00B050"/>
                </a:solidFill>
              </a:rPr>
              <a:t>. </a:t>
            </a:r>
          </a:p>
          <a:p>
            <a:pPr>
              <a:buNone/>
            </a:pPr>
            <a:endParaRPr lang="nl-NL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rgbClr val="FF0000"/>
                </a:solidFill>
              </a:rPr>
              <a:t>2 cm </a:t>
            </a:r>
            <a:r>
              <a:rPr lang="nl-NL" dirty="0" smtClean="0"/>
              <a:t>x (</a:t>
            </a:r>
            <a:r>
              <a:rPr lang="nl-NL" dirty="0" smtClean="0">
                <a:solidFill>
                  <a:srgbClr val="00B050"/>
                </a:solidFill>
              </a:rPr>
              <a:t>aantal kommen – 1 kom</a:t>
            </a:r>
            <a:r>
              <a:rPr lang="nl-NL" dirty="0" smtClean="0"/>
              <a:t>) </a:t>
            </a:r>
            <a:r>
              <a:rPr lang="nl-NL" dirty="0" smtClean="0">
                <a:solidFill>
                  <a:srgbClr val="0070C0"/>
                </a:solidFill>
              </a:rPr>
              <a:t>+ 8 cm </a:t>
            </a:r>
            <a:endParaRPr lang="nl-NL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5650" y="2701131"/>
            <a:ext cx="25527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457200" y="1600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 soepkom is 8 cm </a:t>
            </a:r>
          </a:p>
          <a:p>
            <a:r>
              <a:rPr lang="nl-NL" dirty="0" smtClean="0"/>
              <a:t>2 soepkommen zijn 10 cm</a:t>
            </a:r>
          </a:p>
          <a:p>
            <a:r>
              <a:rPr lang="nl-NL" dirty="0" smtClean="0"/>
              <a:t>Met hoeveel cm groeit de stapel als je er een kom aan toevoegt? 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362200" y="5867400"/>
            <a:ext cx="3550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Welke woordformule hoort hierbij? 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400" dirty="0" smtClean="0"/>
              <a:t>verschil in </a:t>
            </a:r>
          </a:p>
          <a:p>
            <a:pPr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……….cm     </a:t>
            </a:r>
            <a:r>
              <a:rPr lang="nl-NL" sz="2400" dirty="0" smtClean="0"/>
              <a:t>x</a:t>
            </a:r>
            <a:r>
              <a:rPr lang="nl-NL" sz="2400" dirty="0" smtClean="0">
                <a:solidFill>
                  <a:srgbClr val="00B050"/>
                </a:solidFill>
              </a:rPr>
              <a:t> (aantal kommen -1) </a:t>
            </a:r>
            <a:r>
              <a:rPr lang="nl-NL" sz="2400" dirty="0" smtClean="0"/>
              <a:t>+ </a:t>
            </a:r>
            <a:r>
              <a:rPr lang="nl-NL" sz="2400" dirty="0" smtClean="0">
                <a:solidFill>
                  <a:srgbClr val="0070C0"/>
                </a:solidFill>
              </a:rPr>
              <a:t>……cm (van de onderste kom) </a:t>
            </a:r>
            <a:endParaRPr lang="nl-NL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7512" y="2186781"/>
            <a:ext cx="32289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57200"/>
            <a:ext cx="670034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 5"/>
          <p:cNvSpPr/>
          <p:nvPr/>
        </p:nvSpPr>
        <p:spPr>
          <a:xfrm>
            <a:off x="2590800" y="5867400"/>
            <a:ext cx="3497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Welke woordformule hoort hierbij?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sz="2000" dirty="0" smtClean="0"/>
              <a:t>……….x (……….. – 1) + ………cm </a:t>
            </a:r>
          </a:p>
          <a:p>
            <a:pPr>
              <a:buNone/>
            </a:pPr>
            <a:r>
              <a:rPr lang="nl-NL" sz="2000" dirty="0" smtClean="0"/>
              <a:t>Verschil is </a:t>
            </a:r>
          </a:p>
          <a:p>
            <a:pPr>
              <a:buNone/>
            </a:pPr>
            <a:r>
              <a:rPr lang="nl-NL" sz="2000" dirty="0" smtClean="0">
                <a:solidFill>
                  <a:srgbClr val="FF0000"/>
                </a:solidFill>
              </a:rPr>
              <a:t>2,5 cm</a:t>
            </a:r>
            <a:r>
              <a:rPr lang="nl-NL" sz="2000" dirty="0" smtClean="0"/>
              <a:t> x </a:t>
            </a:r>
            <a:r>
              <a:rPr lang="nl-NL" sz="2000" dirty="0" smtClean="0">
                <a:solidFill>
                  <a:srgbClr val="00B050"/>
                </a:solidFill>
              </a:rPr>
              <a:t>(aantal kop en schotels -1 set) </a:t>
            </a:r>
            <a:r>
              <a:rPr lang="nl-NL" sz="2000" dirty="0" smtClean="0"/>
              <a:t>+ </a:t>
            </a:r>
            <a:r>
              <a:rPr lang="nl-NL" sz="2000" dirty="0" smtClean="0">
                <a:solidFill>
                  <a:srgbClr val="0070C0"/>
                </a:solidFill>
              </a:rPr>
              <a:t>…cm totale hoogte van een set</a:t>
            </a:r>
          </a:p>
          <a:p>
            <a:pPr>
              <a:buNone/>
            </a:pPr>
            <a:r>
              <a:rPr lang="nl-NL" sz="2000" dirty="0" smtClean="0"/>
              <a:t>Probeer eerst eens 10 kop en schotels. </a:t>
            </a:r>
          </a:p>
          <a:p>
            <a:pPr>
              <a:buNone/>
            </a:pPr>
            <a:r>
              <a:rPr lang="nl-NL" sz="2000" dirty="0" smtClean="0">
                <a:solidFill>
                  <a:srgbClr val="FF0000"/>
                </a:solidFill>
              </a:rPr>
              <a:t>2,5 cm </a:t>
            </a:r>
            <a:r>
              <a:rPr lang="nl-NL" sz="2000" dirty="0" smtClean="0"/>
              <a:t>x </a:t>
            </a:r>
            <a:r>
              <a:rPr lang="nl-NL" sz="2000" dirty="0" smtClean="0">
                <a:solidFill>
                  <a:srgbClr val="00B050"/>
                </a:solidFill>
              </a:rPr>
              <a:t>(10 -1 = 9) </a:t>
            </a:r>
            <a:r>
              <a:rPr lang="nl-NL" sz="2000" dirty="0" smtClean="0"/>
              <a:t>+ </a:t>
            </a:r>
            <a:r>
              <a:rPr lang="nl-NL" sz="2000" dirty="0" smtClean="0">
                <a:solidFill>
                  <a:srgbClr val="0070C0"/>
                </a:solidFill>
              </a:rPr>
              <a:t>8,5 cm </a:t>
            </a:r>
          </a:p>
          <a:p>
            <a:pPr>
              <a:buNone/>
            </a:pPr>
            <a:r>
              <a:rPr lang="nl-NL" sz="2000" dirty="0" smtClean="0"/>
              <a:t>25 cm + 8,5 = 33 cm </a:t>
            </a:r>
          </a:p>
          <a:p>
            <a:pPr>
              <a:buNone/>
            </a:pPr>
            <a:r>
              <a:rPr lang="nl-NL" sz="2000" dirty="0" smtClean="0"/>
              <a:t>De stapel mag maximaal 40 cm hoog zijn</a:t>
            </a:r>
          </a:p>
          <a:p>
            <a:pPr>
              <a:buNone/>
            </a:pPr>
            <a:r>
              <a:rPr lang="nl-NL" sz="2000" dirty="0" smtClean="0"/>
              <a:t>De stapel stijgt steeds met 2,5 cm als je er weer een kop en schotel bij doet. 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2,5 x 2 = 5 cm erbij </a:t>
            </a:r>
          </a:p>
          <a:p>
            <a:pPr>
              <a:buNone/>
            </a:pPr>
            <a:r>
              <a:rPr lang="nl-NL" sz="2000" dirty="0" smtClean="0"/>
              <a:t>5 cm  + de stapel van 33 cm is 38 cm </a:t>
            </a:r>
          </a:p>
          <a:p>
            <a:pPr>
              <a:buNone/>
            </a:pPr>
            <a:r>
              <a:rPr lang="nl-NL" sz="2000" dirty="0" smtClean="0"/>
              <a:t>Kan er nog een kop en schotel bij? </a:t>
            </a:r>
          </a:p>
          <a:p>
            <a:pPr>
              <a:buNone/>
            </a:pPr>
            <a:r>
              <a:rPr lang="nl-NL" sz="2000" dirty="0" smtClean="0"/>
              <a:t>Nee want dan wordt de stapel 38 + 2,5 = 40,5 cm en dat is te hoog. </a:t>
            </a:r>
          </a:p>
          <a:p>
            <a:pPr>
              <a:buNone/>
            </a:pPr>
            <a:r>
              <a:rPr lang="nl-NL" sz="2000" dirty="0" smtClean="0"/>
              <a:t>Dus de woordformule is dan</a:t>
            </a:r>
          </a:p>
          <a:p>
            <a:pPr>
              <a:buNone/>
            </a:pPr>
            <a:r>
              <a:rPr lang="nl-NL" sz="2000" dirty="0" smtClean="0">
                <a:solidFill>
                  <a:srgbClr val="FF0000"/>
                </a:solidFill>
              </a:rPr>
              <a:t>2,5 cm </a:t>
            </a:r>
            <a:r>
              <a:rPr lang="nl-NL" sz="2000" dirty="0" smtClean="0"/>
              <a:t>x</a:t>
            </a:r>
            <a:r>
              <a:rPr lang="nl-NL" sz="2000" dirty="0" smtClean="0">
                <a:solidFill>
                  <a:srgbClr val="00B050"/>
                </a:solidFill>
              </a:rPr>
              <a:t> (13-1= 12) </a:t>
            </a:r>
            <a:r>
              <a:rPr lang="nl-NL" sz="2000" dirty="0" smtClean="0">
                <a:solidFill>
                  <a:srgbClr val="0070C0"/>
                </a:solidFill>
              </a:rPr>
              <a:t>+ 8,5 cm </a:t>
            </a:r>
          </a:p>
          <a:p>
            <a:pPr>
              <a:buNone/>
            </a:pPr>
            <a:r>
              <a:rPr lang="nl-NL" sz="2000" dirty="0" smtClean="0"/>
              <a:t>2,5 x 12 = 30 cm + 8,5 cm = 38,5 cm hoog </a:t>
            </a:r>
          </a:p>
          <a:p>
            <a:pPr>
              <a:buNone/>
            </a:pPr>
            <a:r>
              <a:rPr lang="nl-NL" sz="2000" dirty="0" smtClean="0"/>
              <a:t>De stapel is dan 13 kop en schotels hoog</a:t>
            </a:r>
            <a:endParaRPr lang="nl-NL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nl-NL" dirty="0" smtClean="0"/>
              <a:t>Voorbeeldsom examen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425</Words>
  <Application>Microsoft Office PowerPoint</Application>
  <PresentationFormat>Diavoorstelling (4:3)</PresentationFormat>
  <Paragraphs>50</Paragraphs>
  <Slides>9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woordformules</vt:lpstr>
      <vt:lpstr>woordformule</vt:lpstr>
      <vt:lpstr>Dia 3</vt:lpstr>
      <vt:lpstr>Dia 4</vt:lpstr>
      <vt:lpstr>Dia 5</vt:lpstr>
      <vt:lpstr>Dia 6</vt:lpstr>
      <vt:lpstr>Dia 7</vt:lpstr>
      <vt:lpstr>Dia 8</vt:lpstr>
      <vt:lpstr>Voorbeeldsom examen</vt:lpstr>
    </vt:vector>
  </TitlesOfParts>
  <Company>Family Ray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Marga</dc:creator>
  <cp:lastModifiedBy>Marga</cp:lastModifiedBy>
  <cp:revision>85</cp:revision>
  <dcterms:created xsi:type="dcterms:W3CDTF">2015-10-20T11:20:58Z</dcterms:created>
  <dcterms:modified xsi:type="dcterms:W3CDTF">2016-12-04T21:03:38Z</dcterms:modified>
</cp:coreProperties>
</file>